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4" r:id="rId3"/>
    <p:sldId id="257" r:id="rId4"/>
    <p:sldId id="258" r:id="rId5"/>
    <p:sldId id="259" r:id="rId6"/>
    <p:sldId id="265" r:id="rId7"/>
    <p:sldId id="260" r:id="rId8"/>
    <p:sldId id="261" r:id="rId9"/>
    <p:sldId id="262"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autocratic</c:v>
                </c:pt>
              </c:strCache>
            </c:strRef>
          </c:tx>
          <c:cat>
            <c:strRef>
              <c:f>Sheet1!$A$2:$A$4</c:f>
              <c:strCache>
                <c:ptCount val="3"/>
                <c:pt idx="0">
                  <c:v>sulaiman</c:v>
                </c:pt>
                <c:pt idx="1">
                  <c:v>humaira khan</c:v>
                </c:pt>
                <c:pt idx="2">
                  <c:v>Douglas Kuzmiak</c:v>
                </c:pt>
              </c:strCache>
            </c:strRef>
          </c:cat>
          <c:val>
            <c:numRef>
              <c:f>Sheet1!$B$2:$B$4</c:f>
              <c:numCache>
                <c:formatCode>General</c:formatCode>
                <c:ptCount val="3"/>
                <c:pt idx="0">
                  <c:v>21</c:v>
                </c:pt>
                <c:pt idx="1">
                  <c:v>19</c:v>
                </c:pt>
                <c:pt idx="2">
                  <c:v>21</c:v>
                </c:pt>
              </c:numCache>
            </c:numRef>
          </c:val>
        </c:ser>
        <c:ser>
          <c:idx val="1"/>
          <c:order val="1"/>
          <c:tx>
            <c:strRef>
              <c:f>Sheet1!$C$1</c:f>
              <c:strCache>
                <c:ptCount val="1"/>
                <c:pt idx="0">
                  <c:v>coustodial</c:v>
                </c:pt>
              </c:strCache>
            </c:strRef>
          </c:tx>
          <c:cat>
            <c:strRef>
              <c:f>Sheet1!$A$2:$A$4</c:f>
              <c:strCache>
                <c:ptCount val="3"/>
                <c:pt idx="0">
                  <c:v>sulaiman</c:v>
                </c:pt>
                <c:pt idx="1">
                  <c:v>humaira khan</c:v>
                </c:pt>
                <c:pt idx="2">
                  <c:v>Douglas Kuzmiak</c:v>
                </c:pt>
              </c:strCache>
            </c:strRef>
          </c:cat>
          <c:val>
            <c:numRef>
              <c:f>Sheet1!$C$2:$C$4</c:f>
              <c:numCache>
                <c:formatCode>General</c:formatCode>
                <c:ptCount val="3"/>
                <c:pt idx="0">
                  <c:v>20</c:v>
                </c:pt>
                <c:pt idx="1">
                  <c:v>20</c:v>
                </c:pt>
                <c:pt idx="2">
                  <c:v>20</c:v>
                </c:pt>
              </c:numCache>
            </c:numRef>
          </c:val>
        </c:ser>
        <c:ser>
          <c:idx val="2"/>
          <c:order val="2"/>
          <c:tx>
            <c:strRef>
              <c:f>Sheet1!$D$1</c:f>
              <c:strCache>
                <c:ptCount val="1"/>
                <c:pt idx="0">
                  <c:v>supportive</c:v>
                </c:pt>
              </c:strCache>
            </c:strRef>
          </c:tx>
          <c:cat>
            <c:strRef>
              <c:f>Sheet1!$A$2:$A$4</c:f>
              <c:strCache>
                <c:ptCount val="3"/>
                <c:pt idx="0">
                  <c:v>sulaiman</c:v>
                </c:pt>
                <c:pt idx="1">
                  <c:v>humaira khan</c:v>
                </c:pt>
                <c:pt idx="2">
                  <c:v>Douglas Kuzmiak</c:v>
                </c:pt>
              </c:strCache>
            </c:strRef>
          </c:cat>
          <c:val>
            <c:numRef>
              <c:f>Sheet1!$D$2:$D$4</c:f>
              <c:numCache>
                <c:formatCode>General</c:formatCode>
                <c:ptCount val="3"/>
                <c:pt idx="0">
                  <c:v>27</c:v>
                </c:pt>
                <c:pt idx="1">
                  <c:v>25</c:v>
                </c:pt>
                <c:pt idx="2">
                  <c:v>23</c:v>
                </c:pt>
              </c:numCache>
            </c:numRef>
          </c:val>
        </c:ser>
        <c:ser>
          <c:idx val="3"/>
          <c:order val="3"/>
          <c:tx>
            <c:strRef>
              <c:f>Sheet1!$E$1</c:f>
              <c:strCache>
                <c:ptCount val="1"/>
                <c:pt idx="0">
                  <c:v>collegial</c:v>
                </c:pt>
              </c:strCache>
            </c:strRef>
          </c:tx>
          <c:cat>
            <c:strRef>
              <c:f>Sheet1!$A$2:$A$4</c:f>
              <c:strCache>
                <c:ptCount val="3"/>
                <c:pt idx="0">
                  <c:v>sulaiman</c:v>
                </c:pt>
                <c:pt idx="1">
                  <c:v>humaira khan</c:v>
                </c:pt>
                <c:pt idx="2">
                  <c:v>Douglas Kuzmiak</c:v>
                </c:pt>
              </c:strCache>
            </c:strRef>
          </c:cat>
          <c:val>
            <c:numRef>
              <c:f>Sheet1!$E$2:$E$4</c:f>
              <c:numCache>
                <c:formatCode>General</c:formatCode>
                <c:ptCount val="3"/>
                <c:pt idx="0">
                  <c:v>28</c:v>
                </c:pt>
                <c:pt idx="1">
                  <c:v>29</c:v>
                </c:pt>
                <c:pt idx="2">
                  <c:v>29</c:v>
                </c:pt>
              </c:numCache>
            </c:numRef>
          </c:val>
        </c:ser>
        <c:axId val="59401728"/>
        <c:axId val="59403264"/>
      </c:barChart>
      <c:catAx>
        <c:axId val="59401728"/>
        <c:scaling>
          <c:orientation val="minMax"/>
        </c:scaling>
        <c:axPos val="b"/>
        <c:tickLblPos val="nextTo"/>
        <c:crossAx val="59403264"/>
        <c:crosses val="autoZero"/>
        <c:auto val="1"/>
        <c:lblAlgn val="ctr"/>
        <c:lblOffset val="100"/>
      </c:catAx>
      <c:valAx>
        <c:axId val="59403264"/>
        <c:scaling>
          <c:orientation val="minMax"/>
        </c:scaling>
        <c:axPos val="l"/>
        <c:majorGridlines/>
        <c:numFmt formatCode="General" sourceLinked="1"/>
        <c:tickLblPos val="nextTo"/>
        <c:crossAx val="59401728"/>
        <c:crosses val="autoZero"/>
        <c:crossBetween val="between"/>
      </c:valAx>
    </c:plotArea>
    <c:legend>
      <c:legendPos val="r"/>
      <c:layout/>
    </c:legend>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5BAD5-4D79-4B44-B669-29C39E8CEEFD}" type="datetimeFigureOut">
              <a:rPr lang="en-US" smtClean="0"/>
              <a:t>5/22/2012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9055EF-DE40-4671-B363-AB0B41F1A9FB}"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055EF-DE40-4671-B363-AB0B41F1A9FB}" type="slidenum">
              <a:rPr lang="en-US" smtClean="0"/>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C7256BC7-A033-45A5-A084-006799B74E6C}"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7256BC7-A033-45A5-A084-006799B74E6C}"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7256BC7-A033-45A5-A084-006799B74E6C}"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7256BC7-A033-45A5-A084-006799B74E6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EEF100E-56A4-46B7-A502-580D0D074D72}" type="datetimeFigureOut">
              <a:rPr lang="en-US" smtClean="0"/>
              <a:pPr/>
              <a:t>5/22/2012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7256BC7-A033-45A5-A084-006799B74E6C}"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EEF100E-56A4-46B7-A502-580D0D074D72}" type="datetimeFigureOut">
              <a:rPr lang="en-US" smtClean="0"/>
              <a:pPr/>
              <a:t>5/22/2012</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7256BC7-A033-45A5-A084-006799B74E6C}"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52400"/>
            <a:ext cx="7406640" cy="838200"/>
          </a:xfrm>
        </p:spPr>
        <p:txBody>
          <a:bodyPr>
            <a:normAutofit/>
          </a:bodyPr>
          <a:lstStyle/>
          <a:p>
            <a:pPr algn="ctr"/>
            <a:r>
              <a:rPr lang="en-US" sz="4400" b="1" dirty="0" smtClean="0">
                <a:solidFill>
                  <a:srgbClr val="002060"/>
                </a:solidFill>
                <a:latin typeface="Times New Roman" pitchFamily="18" charset="0"/>
                <a:cs typeface="Times New Roman" pitchFamily="18" charset="0"/>
              </a:rPr>
              <a:t>Organizational behavior</a:t>
            </a:r>
            <a:endParaRPr lang="en-US" sz="4400" b="1" dirty="0">
              <a:solidFill>
                <a:srgbClr val="002060"/>
              </a:solidFill>
              <a:latin typeface="Times New Roman" pitchFamily="18" charset="0"/>
              <a:cs typeface="Times New Roman" pitchFamily="18" charset="0"/>
            </a:endParaRPr>
          </a:p>
        </p:txBody>
      </p:sp>
      <p:sp>
        <p:nvSpPr>
          <p:cNvPr id="3" name="Subtitle 2"/>
          <p:cNvSpPr>
            <a:spLocks noGrp="1"/>
          </p:cNvSpPr>
          <p:nvPr>
            <p:ph type="subTitle" idx="1"/>
          </p:nvPr>
        </p:nvSpPr>
        <p:spPr>
          <a:xfrm>
            <a:off x="1143000" y="1447800"/>
            <a:ext cx="7848600" cy="5105400"/>
          </a:xfrm>
        </p:spPr>
        <p:txBody>
          <a:bodyPr>
            <a:normAutofit fontScale="47500" lnSpcReduction="20000"/>
          </a:bodyPr>
          <a:lstStyle/>
          <a:p>
            <a:pPr algn="ctr"/>
            <a:r>
              <a:rPr lang="en-US" dirty="0" smtClean="0">
                <a:latin typeface="Times New Roman" pitchFamily="18" charset="0"/>
                <a:cs typeface="Times New Roman" pitchFamily="18" charset="0"/>
              </a:rPr>
              <a:t>     </a:t>
            </a:r>
          </a:p>
          <a:p>
            <a:pPr algn="ctr"/>
            <a:r>
              <a:rPr lang="en-US" sz="5800" b="1" dirty="0" smtClean="0">
                <a:solidFill>
                  <a:schemeClr val="tx1"/>
                </a:solidFill>
                <a:latin typeface="Times New Roman" pitchFamily="18" charset="0"/>
                <a:cs typeface="Times New Roman" pitchFamily="18" charset="0"/>
              </a:rPr>
              <a:t>Models Of Organizational Behavior</a:t>
            </a:r>
          </a:p>
          <a:p>
            <a:pPr algn="ctr"/>
            <a:r>
              <a:rPr lang="en-US" sz="5800" b="1" dirty="0" smtClean="0">
                <a:solidFill>
                  <a:schemeClr val="tx1"/>
                </a:solidFill>
                <a:latin typeface="Times New Roman" pitchFamily="18" charset="0"/>
                <a:cs typeface="Times New Roman" pitchFamily="18" charset="0"/>
              </a:rPr>
              <a:t>In leadership and organizational behavior</a:t>
            </a:r>
            <a:endParaRPr lang="en-US" sz="4400" b="1" dirty="0" smtClean="0">
              <a:solidFill>
                <a:schemeClr val="tx1"/>
              </a:solidFill>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r>
              <a:rPr lang="en-US" sz="5100" b="1" dirty="0" smtClean="0">
                <a:latin typeface="Times New Roman" pitchFamily="18" charset="0"/>
                <a:cs typeface="Times New Roman" pitchFamily="18" charset="0"/>
              </a:rPr>
              <a:t>Organization</a:t>
            </a:r>
            <a:r>
              <a:rPr lang="en-US" sz="5800" b="1" dirty="0" smtClean="0">
                <a:latin typeface="Times New Roman" pitchFamily="18" charset="0"/>
                <a:cs typeface="Times New Roman" pitchFamily="18" charset="0"/>
              </a:rPr>
              <a:t>: </a:t>
            </a:r>
            <a:r>
              <a:rPr lang="en-US" sz="4400" b="1" dirty="0" smtClean="0">
                <a:solidFill>
                  <a:srgbClr val="0070C0"/>
                </a:solidFill>
                <a:latin typeface="Times New Roman" pitchFamily="18" charset="0"/>
                <a:cs typeface="Times New Roman" pitchFamily="18" charset="0"/>
              </a:rPr>
              <a:t>SUSTAINABLE SOLUTIONS (PVT).LTD</a:t>
            </a:r>
            <a:endParaRPr lang="en-US" sz="5800" b="1" dirty="0" smtClean="0">
              <a:solidFill>
                <a:srgbClr val="0070C0"/>
              </a:solidFill>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r>
              <a:rPr lang="en-US" sz="2400" b="1" dirty="0" smtClean="0">
                <a:latin typeface="Times New Roman" pitchFamily="18" charset="0"/>
                <a:cs typeface="Times New Roman" pitchFamily="18" charset="0"/>
              </a:rPr>
              <a:t>                                                          </a:t>
            </a:r>
          </a:p>
          <a:p>
            <a:pPr algn="ctr"/>
            <a:endParaRPr lang="en-US" sz="2400" b="1" dirty="0" smtClean="0">
              <a:solidFill>
                <a:srgbClr val="0070C0"/>
              </a:solidFill>
              <a:latin typeface="Times New Roman" pitchFamily="18" charset="0"/>
              <a:cs typeface="Times New Roman" pitchFamily="18" charset="0"/>
            </a:endParaRPr>
          </a:p>
          <a:p>
            <a:pPr algn="ctr"/>
            <a:endParaRPr lang="en-US" sz="2400" b="1" dirty="0" smtClean="0">
              <a:solidFill>
                <a:srgbClr val="0070C0"/>
              </a:solidFill>
              <a:latin typeface="Times New Roman" pitchFamily="18" charset="0"/>
              <a:cs typeface="Times New Roman" pitchFamily="18" charset="0"/>
            </a:endParaRPr>
          </a:p>
          <a:p>
            <a:pPr algn="ctr"/>
            <a:endParaRPr lang="en-US" sz="2400" b="1" dirty="0" smtClean="0">
              <a:solidFill>
                <a:srgbClr val="0070C0"/>
              </a:solidFill>
              <a:latin typeface="Times New Roman" pitchFamily="18" charset="0"/>
              <a:cs typeface="Times New Roman" pitchFamily="18" charset="0"/>
            </a:endParaRPr>
          </a:p>
          <a:p>
            <a:pPr algn="ctr"/>
            <a:endParaRPr lang="en-US" sz="2400" b="1" dirty="0" smtClean="0">
              <a:solidFill>
                <a:srgbClr val="0070C0"/>
              </a:solidFill>
              <a:latin typeface="Times New Roman" pitchFamily="18" charset="0"/>
              <a:cs typeface="Times New Roman" pitchFamily="18" charset="0"/>
            </a:endParaRPr>
          </a:p>
          <a:p>
            <a:pPr algn="ctr"/>
            <a:r>
              <a:rPr lang="en-US" sz="1900" b="1" dirty="0" smtClean="0">
                <a:solidFill>
                  <a:srgbClr val="0070C0"/>
                </a:solidFill>
                <a:latin typeface="Times New Roman" pitchFamily="18" charset="0"/>
                <a:cs typeface="Times New Roman" pitchFamily="18" charset="0"/>
              </a:rPr>
              <a:t>                                                                                                                                                            Presented by:</a:t>
            </a:r>
          </a:p>
          <a:p>
            <a:pPr algn="ctr"/>
            <a:r>
              <a:rPr lang="en-US" sz="1900" b="1" dirty="0" smtClean="0">
                <a:solidFill>
                  <a:srgbClr val="0070C0"/>
                </a:solidFill>
                <a:latin typeface="Times New Roman" pitchFamily="18" charset="0"/>
                <a:cs typeface="Times New Roman" pitchFamily="18" charset="0"/>
              </a:rPr>
              <a:t>                                                                                                                                                              Ammar Pervaiz</a:t>
            </a:r>
          </a:p>
          <a:p>
            <a:pPr algn="ctr"/>
            <a:r>
              <a:rPr lang="en-US" sz="1900" b="1" dirty="0" smtClean="0">
                <a:solidFill>
                  <a:srgbClr val="0070C0"/>
                </a:solidFill>
                <a:latin typeface="Times New Roman" pitchFamily="18" charset="0"/>
                <a:cs typeface="Times New Roman" pitchFamily="18" charset="0"/>
              </a:rPr>
              <a:t>                                                                                                                                                              1011139</a:t>
            </a:r>
            <a:endParaRPr lang="en-US" sz="1900" b="1" dirty="0">
              <a:solidFill>
                <a:srgbClr val="0070C0"/>
              </a:solidFill>
              <a:latin typeface="Times New Roman" pitchFamily="18" charset="0"/>
              <a:cs typeface="Times New Roman" pitchFamily="18" charset="0"/>
            </a:endParaRPr>
          </a:p>
        </p:txBody>
      </p:sp>
      <p:pic>
        <p:nvPicPr>
          <p:cNvPr id="4" name="Picture 3" descr="logo.jpg"/>
          <p:cNvPicPr>
            <a:picLocks noChangeAspect="1"/>
          </p:cNvPicPr>
          <p:nvPr/>
        </p:nvPicPr>
        <p:blipFill>
          <a:blip r:embed="rId2"/>
          <a:stretch>
            <a:fillRect/>
          </a:stretch>
        </p:blipFill>
        <p:spPr>
          <a:xfrm>
            <a:off x="1066800" y="5962650"/>
            <a:ext cx="4229100" cy="8953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800" b="1" dirty="0" smtClean="0">
                <a:latin typeface="Times New Roman" pitchFamily="18" charset="0"/>
                <a:cs typeface="Times New Roman" pitchFamily="18" charset="0"/>
              </a:rPr>
              <a:t> </a:t>
            </a:r>
          </a:p>
          <a:p>
            <a:pPr algn="ctr">
              <a:buNone/>
            </a:pPr>
            <a:endParaRPr lang="en-US" sz="4800" b="1" dirty="0" smtClean="0">
              <a:latin typeface="Times New Roman" pitchFamily="18" charset="0"/>
              <a:cs typeface="Times New Roman" pitchFamily="18" charset="0"/>
            </a:endParaRPr>
          </a:p>
          <a:p>
            <a:pPr algn="ctr">
              <a:buNone/>
            </a:pPr>
            <a:r>
              <a:rPr lang="en-US" sz="4800" b="1" dirty="0" smtClean="0">
                <a:latin typeface="Times New Roman" pitchFamily="18" charset="0"/>
                <a:cs typeface="Times New Roman" pitchFamily="18" charset="0"/>
              </a:rPr>
              <a:t>CONCLUSION</a:t>
            </a:r>
            <a:endParaRPr lang="en-US" sz="4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Table of content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v"/>
            </a:pPr>
            <a:r>
              <a:rPr lang="en-US" sz="2800" dirty="0" smtClean="0">
                <a:latin typeface="Times New Roman" pitchFamily="18" charset="0"/>
                <a:cs typeface="Times New Roman" pitchFamily="18" charset="0"/>
              </a:rPr>
              <a:t> Introduction</a:t>
            </a:r>
          </a:p>
          <a:p>
            <a:pPr>
              <a:buFont typeface="Wingdings" pitchFamily="2" charset="2"/>
              <a:buChar char="v"/>
            </a:pPr>
            <a:r>
              <a:rPr lang="en-US" sz="2800" dirty="0" smtClean="0">
                <a:latin typeface="Times New Roman" pitchFamily="18" charset="0"/>
                <a:cs typeface="Times New Roman" pitchFamily="18" charset="0"/>
              </a:rPr>
              <a:t> Company</a:t>
            </a:r>
          </a:p>
          <a:p>
            <a:pPr>
              <a:buFont typeface="Wingdings" pitchFamily="2" charset="2"/>
              <a:buChar char="v"/>
            </a:pPr>
            <a:r>
              <a:rPr lang="en-US" sz="2800" dirty="0" smtClean="0">
                <a:latin typeface="Times New Roman" pitchFamily="18" charset="0"/>
                <a:cs typeface="Times New Roman" pitchFamily="18" charset="0"/>
              </a:rPr>
              <a:t> Portfolio of services</a:t>
            </a:r>
          </a:p>
          <a:p>
            <a:pPr>
              <a:buFont typeface="Wingdings" pitchFamily="2" charset="2"/>
              <a:buChar char="v"/>
            </a:pPr>
            <a:r>
              <a:rPr lang="en-US" sz="2800" dirty="0" smtClean="0">
                <a:latin typeface="Times New Roman" pitchFamily="18" charset="0"/>
                <a:cs typeface="Times New Roman" pitchFamily="18" charset="0"/>
              </a:rPr>
              <a:t> Results </a:t>
            </a:r>
          </a:p>
          <a:p>
            <a:pPr>
              <a:buFont typeface="Wingdings" pitchFamily="2" charset="2"/>
              <a:buChar char="v"/>
            </a:pPr>
            <a:r>
              <a:rPr lang="en-US" sz="2800" dirty="0" smtClean="0">
                <a:latin typeface="Times New Roman" pitchFamily="18" charset="0"/>
                <a:cs typeface="Times New Roman" pitchFamily="18" charset="0"/>
              </a:rPr>
              <a:t> Average score</a:t>
            </a:r>
          </a:p>
          <a:p>
            <a:pPr>
              <a:buFont typeface="Wingdings" pitchFamily="2" charset="2"/>
              <a:buChar char="v"/>
            </a:pPr>
            <a:r>
              <a:rPr lang="en-US" sz="2800" dirty="0" smtClean="0">
                <a:latin typeface="Times New Roman" pitchFamily="18" charset="0"/>
                <a:cs typeface="Times New Roman" pitchFamily="18" charset="0"/>
              </a:rPr>
              <a:t> Analysis</a:t>
            </a:r>
          </a:p>
          <a:p>
            <a:pPr>
              <a:buFont typeface="Wingdings" pitchFamily="2" charset="2"/>
              <a:buChar char="v"/>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Conclusion</a:t>
            </a:r>
            <a:endParaRPr lang="en-US" sz="28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Sustainable Solutions (Pvt.) Limited (SSPL) is an association of consultants and renowned professionals from development sector having expertise in human and social development, environmental management, environmental law, institutional and organizational development. </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    SSPL is a corporate entity registered in Islamabad Pakistan under Companies Ordinance 1984. </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 The company has its head office in Islamabad and regional offices in Quetta, </a:t>
            </a:r>
            <a:r>
              <a:rPr lang="en-US" sz="2000" dirty="0" smtClean="0">
                <a:latin typeface="Times New Roman" pitchFamily="18" charset="0"/>
                <a:cs typeface="Times New Roman" pitchFamily="18" charset="0"/>
              </a:rPr>
              <a:t>Balochistan </a:t>
            </a:r>
            <a:r>
              <a:rPr lang="en-US" sz="2000" dirty="0" smtClean="0">
                <a:latin typeface="Times New Roman" pitchFamily="18" charset="0"/>
                <a:cs typeface="Times New Roman" pitchFamily="18" charset="0"/>
              </a:rPr>
              <a:t>and Gilgit (Gilgit </a:t>
            </a:r>
            <a:r>
              <a:rPr lang="en-US" sz="2000" dirty="0" smtClean="0">
                <a:latin typeface="Times New Roman" pitchFamily="18" charset="0"/>
                <a:cs typeface="Times New Roman" pitchFamily="18" charset="0"/>
              </a:rPr>
              <a:t>-Baltistan</a:t>
            </a:r>
            <a:r>
              <a:rPr lang="en-US" sz="2000" dirty="0" smtClean="0">
                <a:latin typeface="Times New Roman" pitchFamily="18" charset="0"/>
                <a:cs typeface="Times New Roman" pitchFamily="18" charset="0"/>
              </a:rPr>
              <a:t>)</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Company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000" dirty="0" smtClean="0">
                <a:latin typeface="Times New Roman" pitchFamily="18" charset="0"/>
                <a:cs typeface="Times New Roman" pitchFamily="18" charset="0"/>
              </a:rPr>
              <a:t>  The company specializes in </a:t>
            </a:r>
          </a:p>
          <a:p>
            <a:pPr>
              <a:buFont typeface="Wingdings" pitchFamily="2" charset="2"/>
              <a:buChar char="v"/>
            </a:pPr>
            <a:r>
              <a:rPr lang="en-US" sz="2000" dirty="0" smtClean="0">
                <a:latin typeface="Times New Roman" pitchFamily="18" charset="0"/>
                <a:cs typeface="Times New Roman" pitchFamily="18" charset="0"/>
              </a:rPr>
              <a:t>Capacity building, </a:t>
            </a:r>
          </a:p>
          <a:p>
            <a:pPr>
              <a:buFont typeface="Wingdings" pitchFamily="2" charset="2"/>
              <a:buChar char="v"/>
            </a:pPr>
            <a:r>
              <a:rPr lang="en-US" sz="2000" dirty="0" smtClean="0">
                <a:latin typeface="Times New Roman" pitchFamily="18" charset="0"/>
                <a:cs typeface="Times New Roman" pitchFamily="18" charset="0"/>
              </a:rPr>
              <a:t>Research building/ research, </a:t>
            </a:r>
          </a:p>
          <a:p>
            <a:pPr>
              <a:buFont typeface="Wingdings" pitchFamily="2" charset="2"/>
              <a:buChar char="v"/>
            </a:pPr>
            <a:r>
              <a:rPr lang="en-US" sz="2000" dirty="0" smtClean="0">
                <a:latin typeface="Times New Roman" pitchFamily="18" charset="0"/>
                <a:cs typeface="Times New Roman" pitchFamily="18" charset="0"/>
              </a:rPr>
              <a:t>Monitoring and evaluation</a:t>
            </a:r>
          </a:p>
          <a:p>
            <a:pPr>
              <a:buFont typeface="Wingdings" pitchFamily="2" charset="2"/>
              <a:buChar char="v"/>
            </a:pPr>
            <a:r>
              <a:rPr lang="en-US" sz="2000" dirty="0" smtClean="0">
                <a:latin typeface="Times New Roman" pitchFamily="18" charset="0"/>
                <a:cs typeface="Times New Roman" pitchFamily="18" charset="0"/>
              </a:rPr>
              <a:t>Project management</a:t>
            </a:r>
          </a:p>
          <a:p>
            <a:pPr>
              <a:buClr>
                <a:schemeClr val="tx1"/>
              </a:buClr>
              <a:buFont typeface="Wingdings" pitchFamily="2" charset="2"/>
              <a:buChar char="v"/>
            </a:pP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offers wide ranging consulting services to </a:t>
            </a:r>
          </a:p>
          <a:p>
            <a:pPr>
              <a:buFont typeface="Wingdings" pitchFamily="2" charset="2"/>
              <a:buChar char="v"/>
            </a:pPr>
            <a:r>
              <a:rPr lang="en-US" sz="2000" dirty="0" smtClean="0">
                <a:latin typeface="Times New Roman" pitchFamily="18" charset="0"/>
                <a:cs typeface="Times New Roman" pitchFamily="18" charset="0"/>
              </a:rPr>
              <a:t>Private/ public</a:t>
            </a:r>
          </a:p>
          <a:p>
            <a:pPr>
              <a:buFont typeface="Wingdings" pitchFamily="2" charset="2"/>
              <a:buChar char="v"/>
            </a:pPr>
            <a:r>
              <a:rPr lang="en-US" sz="2000" dirty="0" smtClean="0">
                <a:latin typeface="Times New Roman" pitchFamily="18" charset="0"/>
                <a:cs typeface="Times New Roman" pitchFamily="18" charset="0"/>
              </a:rPr>
              <a:t>Corporate sector institutions, </a:t>
            </a:r>
          </a:p>
          <a:p>
            <a:pPr>
              <a:buFont typeface="Wingdings" pitchFamily="2" charset="2"/>
              <a:buChar char="v"/>
            </a:pPr>
            <a:r>
              <a:rPr lang="en-US" sz="2000" dirty="0" smtClean="0">
                <a:latin typeface="Times New Roman" pitchFamily="18" charset="0"/>
                <a:cs typeface="Times New Roman" pitchFamily="18" charset="0"/>
              </a:rPr>
              <a:t>Donor community, NGO’s and other civil society organizations. helping them in their pursuit  of sustainable development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Portfolio of services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Operational research</a:t>
            </a:r>
          </a:p>
          <a:p>
            <a:r>
              <a:rPr lang="en-US" sz="2000" dirty="0" smtClean="0">
                <a:latin typeface="Times New Roman" pitchFamily="18" charset="0"/>
                <a:cs typeface="Times New Roman" pitchFamily="18" charset="0"/>
              </a:rPr>
              <a:t>Customized training and capacity building programs</a:t>
            </a:r>
          </a:p>
          <a:p>
            <a:r>
              <a:rPr lang="en-US" sz="2000" dirty="0" smtClean="0">
                <a:latin typeface="Times New Roman" pitchFamily="18" charset="0"/>
                <a:cs typeface="Times New Roman" pitchFamily="18" charset="0"/>
              </a:rPr>
              <a:t>Monitoring and evaluation</a:t>
            </a:r>
          </a:p>
          <a:p>
            <a:r>
              <a:rPr lang="en-US" sz="2000" dirty="0" smtClean="0">
                <a:latin typeface="Times New Roman" pitchFamily="18" charset="0"/>
                <a:cs typeface="Times New Roman" pitchFamily="18" charset="0"/>
              </a:rPr>
              <a:t>Institutional strengthening</a:t>
            </a:r>
          </a:p>
          <a:p>
            <a:r>
              <a:rPr lang="en-US" sz="2000" dirty="0" smtClean="0">
                <a:latin typeface="Times New Roman" pitchFamily="18" charset="0"/>
                <a:cs typeface="Times New Roman" pitchFamily="18" charset="0"/>
              </a:rPr>
              <a:t>Project management</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Employees Interviewed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295400" y="1828800"/>
            <a:ext cx="7498080" cy="4800600"/>
          </a:xfrm>
        </p:spPr>
        <p:txBody>
          <a:bodyPr/>
          <a:lstStyle/>
          <a:p>
            <a:pPr>
              <a:buFont typeface="Wingdings" pitchFamily="2" charset="2"/>
              <a:buChar char="v"/>
            </a:pPr>
            <a:r>
              <a:rPr lang="en-US" sz="2400" dirty="0" smtClean="0">
                <a:latin typeface="Times New Roman" pitchFamily="18" charset="0"/>
                <a:cs typeface="Times New Roman" pitchFamily="18" charset="0"/>
              </a:rPr>
              <a:t>Douglas Kuzmiak (writer</a:t>
            </a:r>
            <a:r>
              <a:rPr lang="en-US" sz="2400" dirty="0" smtClean="0">
                <a:latin typeface="Times New Roman" pitchFamily="18" charset="0"/>
                <a:cs typeface="Times New Roman" pitchFamily="18" charset="0"/>
              </a:rPr>
              <a:t>/ freelance photographer)</a:t>
            </a:r>
          </a:p>
          <a:p>
            <a:pPr>
              <a:buNone/>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Humaira khan (data analyst)</a:t>
            </a:r>
          </a:p>
          <a:p>
            <a:pPr>
              <a:buNone/>
            </a:pPr>
            <a:endParaRPr lang="en-US" sz="2400" dirty="0" smtClean="0">
              <a:latin typeface="Times New Roman" pitchFamily="18" charset="0"/>
              <a:cs typeface="Times New Roman" pitchFamily="18" charset="0"/>
            </a:endParaRPr>
          </a:p>
          <a:p>
            <a:pPr>
              <a:buFont typeface="Wingdings" pitchFamily="2" charset="2"/>
              <a:buChar char="v"/>
            </a:pPr>
            <a:r>
              <a:rPr lang="en-US" sz="2400" dirty="0" smtClean="0">
                <a:latin typeface="Times New Roman" pitchFamily="18" charset="0"/>
                <a:cs typeface="Times New Roman" pitchFamily="18" charset="0"/>
              </a:rPr>
              <a:t>Sulaiman shah (M&amp;E officer)</a:t>
            </a:r>
          </a:p>
          <a:p>
            <a:pPr>
              <a:buFont typeface="Wingdings" pitchFamily="2" charset="2"/>
              <a:buChar char="v"/>
            </a:pPr>
            <a:endParaRPr lang="en-US" sz="2400" dirty="0" smtClean="0">
              <a:latin typeface="Times New Roman" pitchFamily="18" charset="0"/>
              <a:cs typeface="Times New Roman" pitchFamily="18" charset="0"/>
            </a:endParaRPr>
          </a:p>
          <a:p>
            <a:pPr>
              <a:buFont typeface="Wingdings" pitchFamily="2" charset="2"/>
              <a:buChar char="v"/>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Results </a:t>
            </a:r>
            <a:endParaRPr lang="en-US"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1435100" y="1447800"/>
          <a:ext cx="749935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Average score</a:t>
            </a:r>
            <a:endParaRPr lang="en-US" dirty="0">
              <a:latin typeface="Times New Roman" pitchFamily="18" charset="0"/>
              <a:cs typeface="Times New Roman" pitchFamily="18" charset="0"/>
            </a:endParaRPr>
          </a:p>
        </p:txBody>
      </p:sp>
      <p:graphicFrame>
        <p:nvGraphicFramePr>
          <p:cNvPr id="8" name="Content Placeholder 7"/>
          <p:cNvGraphicFramePr>
            <a:graphicFrameLocks noGrp="1"/>
          </p:cNvGraphicFramePr>
          <p:nvPr>
            <p:ph idx="1"/>
          </p:nvPr>
        </p:nvGraphicFramePr>
        <p:xfrm>
          <a:off x="1905000" y="1981200"/>
          <a:ext cx="5999480" cy="1112520"/>
        </p:xfrm>
        <a:graphic>
          <a:graphicData uri="http://schemas.openxmlformats.org/drawingml/2006/table">
            <a:tbl>
              <a:tblPr firstRow="1" bandRow="1">
                <a:tableStyleId>{5C22544A-7EE6-4342-B048-85BDC9FD1C3A}</a:tableStyleId>
              </a:tblPr>
              <a:tblGrid>
                <a:gridCol w="1499870"/>
                <a:gridCol w="1499870"/>
                <a:gridCol w="1499870"/>
                <a:gridCol w="1499870"/>
              </a:tblGrid>
              <a:tr h="370840">
                <a:tc>
                  <a:txBody>
                    <a:bodyPr/>
                    <a:lstStyle/>
                    <a:p>
                      <a:r>
                        <a:rPr lang="en-US" dirty="0" smtClean="0"/>
                        <a:t>Autocratic</a:t>
                      </a:r>
                      <a:endParaRPr lang="en-US" dirty="0"/>
                    </a:p>
                  </a:txBody>
                  <a:tcPr/>
                </a:tc>
                <a:tc>
                  <a:txBody>
                    <a:bodyPr/>
                    <a:lstStyle/>
                    <a:p>
                      <a:r>
                        <a:rPr lang="en-US" dirty="0" smtClean="0"/>
                        <a:t>Custodial</a:t>
                      </a:r>
                      <a:endParaRPr lang="en-US" dirty="0"/>
                    </a:p>
                  </a:txBody>
                  <a:tcPr/>
                </a:tc>
                <a:tc>
                  <a:txBody>
                    <a:bodyPr/>
                    <a:lstStyle/>
                    <a:p>
                      <a:r>
                        <a:rPr lang="en-US" dirty="0" smtClean="0"/>
                        <a:t>Supportive</a:t>
                      </a:r>
                      <a:endParaRPr lang="en-US" dirty="0"/>
                    </a:p>
                  </a:txBody>
                  <a:tcPr/>
                </a:tc>
                <a:tc>
                  <a:txBody>
                    <a:bodyPr/>
                    <a:lstStyle/>
                    <a:p>
                      <a:r>
                        <a:rPr lang="en-US" dirty="0" smtClean="0"/>
                        <a:t>collegial</a:t>
                      </a:r>
                      <a:endParaRPr lang="en-US" dirty="0"/>
                    </a:p>
                  </a:txBody>
                  <a:tcPr/>
                </a:tc>
              </a:tr>
              <a:tr h="370840">
                <a:tc>
                  <a:txBody>
                    <a:bodyPr/>
                    <a:lstStyle/>
                    <a:p>
                      <a:r>
                        <a:rPr lang="en-US" dirty="0" smtClean="0"/>
                        <a:t>19+21+21/3</a:t>
                      </a:r>
                      <a:endParaRPr lang="en-US" dirty="0"/>
                    </a:p>
                  </a:txBody>
                  <a:tcPr/>
                </a:tc>
                <a:tc>
                  <a:txBody>
                    <a:bodyPr/>
                    <a:lstStyle/>
                    <a:p>
                      <a:r>
                        <a:rPr lang="en-US" dirty="0" smtClean="0"/>
                        <a:t>20+20+20/3</a:t>
                      </a:r>
                      <a:endParaRPr lang="en-US" dirty="0"/>
                    </a:p>
                  </a:txBody>
                  <a:tcPr/>
                </a:tc>
                <a:tc>
                  <a:txBody>
                    <a:bodyPr/>
                    <a:lstStyle/>
                    <a:p>
                      <a:r>
                        <a:rPr lang="en-US" dirty="0" smtClean="0"/>
                        <a:t>25+23+27/3</a:t>
                      </a:r>
                      <a:endParaRPr lang="en-US" dirty="0"/>
                    </a:p>
                  </a:txBody>
                  <a:tcPr/>
                </a:tc>
                <a:tc>
                  <a:txBody>
                    <a:bodyPr/>
                    <a:lstStyle/>
                    <a:p>
                      <a:r>
                        <a:rPr lang="en-US" dirty="0" smtClean="0"/>
                        <a:t>28+29+28/3</a:t>
                      </a:r>
                      <a:endParaRPr lang="en-US" dirty="0"/>
                    </a:p>
                  </a:txBody>
                  <a:tcPr/>
                </a:tc>
              </a:tr>
              <a:tr h="370840">
                <a:tc>
                  <a:txBody>
                    <a:bodyPr/>
                    <a:lstStyle/>
                    <a:p>
                      <a:r>
                        <a:rPr lang="en-US" dirty="0" smtClean="0"/>
                        <a:t>=20.3</a:t>
                      </a:r>
                      <a:endParaRPr lang="en-US" dirty="0"/>
                    </a:p>
                  </a:txBody>
                  <a:tcPr/>
                </a:tc>
                <a:tc>
                  <a:txBody>
                    <a:bodyPr/>
                    <a:lstStyle/>
                    <a:p>
                      <a:r>
                        <a:rPr lang="en-US" dirty="0" smtClean="0"/>
                        <a:t>=20</a:t>
                      </a:r>
                      <a:endParaRPr lang="en-US" dirty="0"/>
                    </a:p>
                  </a:txBody>
                  <a:tcPr/>
                </a:tc>
                <a:tc>
                  <a:txBody>
                    <a:bodyPr/>
                    <a:lstStyle/>
                    <a:p>
                      <a:r>
                        <a:rPr lang="en-US" dirty="0" smtClean="0"/>
                        <a:t>=25</a:t>
                      </a:r>
                      <a:endParaRPr lang="en-US" dirty="0"/>
                    </a:p>
                  </a:txBody>
                  <a:tcPr/>
                </a:tc>
                <a:tc>
                  <a:txBody>
                    <a:bodyPr/>
                    <a:lstStyle/>
                    <a:p>
                      <a:r>
                        <a:rPr lang="en-US" dirty="0" smtClean="0"/>
                        <a:t>=28.3</a:t>
                      </a:r>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Analysis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v"/>
            </a:pPr>
            <a:r>
              <a:rPr lang="en-US" sz="2000" dirty="0" smtClean="0">
                <a:latin typeface="Times New Roman" pitchFamily="18" charset="0"/>
                <a:cs typeface="Times New Roman" pitchFamily="18" charset="0"/>
              </a:rPr>
              <a:t> Survey result shows a team concept in the organization, all the employees work together as a team to accomplish every task</a:t>
            </a:r>
            <a:r>
              <a:rPr lang="en-US" sz="2000" dirty="0" smtClean="0">
                <a:latin typeface="Times New Roman" pitchFamily="18" charset="0"/>
                <a:cs typeface="Times New Roman" pitchFamily="18" charset="0"/>
              </a:rPr>
              <a:t>.</a:t>
            </a:r>
          </a:p>
          <a:p>
            <a:pPr>
              <a:buFont typeface="Wingdings" pitchFamily="2" charset="2"/>
              <a:buChar char="v"/>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 Perhaps it is because of the work nature of the organization which  is to provide different kind of </a:t>
            </a:r>
            <a:r>
              <a:rPr lang="en-US" sz="2000" dirty="0" smtClean="0">
                <a:latin typeface="Times New Roman" pitchFamily="18" charset="0"/>
                <a:cs typeface="Times New Roman" pitchFamily="18" charset="0"/>
              </a:rPr>
              <a:t>services, </a:t>
            </a:r>
            <a:r>
              <a:rPr lang="en-US" sz="2000" dirty="0" smtClean="0">
                <a:latin typeface="Times New Roman" pitchFamily="18" charset="0"/>
                <a:cs typeface="Times New Roman" pitchFamily="18" charset="0"/>
              </a:rPr>
              <a:t>i.e.</a:t>
            </a: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to complete assignments and projects of other </a:t>
            </a:r>
            <a:r>
              <a:rPr lang="en-US" sz="2000" dirty="0" smtClean="0">
                <a:latin typeface="Times New Roman" pitchFamily="18" charset="0"/>
                <a:cs typeface="Times New Roman" pitchFamily="18" charset="0"/>
              </a:rPr>
              <a:t>companies on time.</a:t>
            </a:r>
          </a:p>
          <a:p>
            <a:pPr>
              <a:buNone/>
            </a:pPr>
            <a:r>
              <a:rPr lang="en-US" sz="2000" dirty="0" smtClean="0">
                <a:latin typeface="Times New Roman" pitchFamily="18" charset="0"/>
                <a:cs typeface="Times New Roman" pitchFamily="18" charset="0"/>
              </a:rPr>
              <a:t> </a:t>
            </a:r>
          </a:p>
          <a:p>
            <a:pPr>
              <a:buFont typeface="Wingdings" pitchFamily="2" charset="2"/>
              <a:buChar char="v"/>
            </a:pPr>
            <a:r>
              <a:rPr lang="en-US" sz="2000" dirty="0" smtClean="0">
                <a:latin typeface="Times New Roman" pitchFamily="18" charset="0"/>
                <a:cs typeface="Times New Roman" pitchFamily="18" charset="0"/>
              </a:rPr>
              <a:t>A </a:t>
            </a:r>
            <a:r>
              <a:rPr lang="en-US" sz="2000" dirty="0" smtClean="0">
                <a:latin typeface="Times New Roman" pitchFamily="18" charset="0"/>
                <a:cs typeface="Times New Roman" pitchFamily="18" charset="0"/>
              </a:rPr>
              <a:t>consulting firm in other words. </a:t>
            </a: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The </a:t>
            </a:r>
            <a:r>
              <a:rPr lang="en-US" sz="2000" dirty="0" smtClean="0">
                <a:latin typeface="Times New Roman" pitchFamily="18" charset="0"/>
                <a:cs typeface="Times New Roman" pitchFamily="18" charset="0"/>
              </a:rPr>
              <a:t>survey also shows the managers or higher authorities consider employees as a part of the organization/ decision making process and are given equal importance.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272</TotalTime>
  <Words>336</Words>
  <Application>Microsoft Office PowerPoint</Application>
  <PresentationFormat>On-screen Show (4:3)</PresentationFormat>
  <Paragraphs>83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Organizational behavior</vt:lpstr>
      <vt:lpstr>Table of content</vt:lpstr>
      <vt:lpstr>Introduction </vt:lpstr>
      <vt:lpstr>Company</vt:lpstr>
      <vt:lpstr>Portfolio of services</vt:lpstr>
      <vt:lpstr>Employees Interviewed</vt:lpstr>
      <vt:lpstr>Results </vt:lpstr>
      <vt:lpstr>Average score</vt:lpstr>
      <vt:lpstr>Analysis </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behavior</dc:title>
  <dc:creator>1011139</dc:creator>
  <cp:lastModifiedBy>UMER</cp:lastModifiedBy>
  <cp:revision>33</cp:revision>
  <dcterms:created xsi:type="dcterms:W3CDTF">2012-05-22T07:02:48Z</dcterms:created>
  <dcterms:modified xsi:type="dcterms:W3CDTF">2012-05-22T14:51:17Z</dcterms:modified>
</cp:coreProperties>
</file>